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1" r:id="rId5"/>
    <p:sldId id="262" r:id="rId6"/>
    <p:sldId id="260" r:id="rId7"/>
    <p:sldId id="257" r:id="rId8"/>
    <p:sldId id="264" r:id="rId9"/>
    <p:sldId id="273" r:id="rId10"/>
    <p:sldId id="272" r:id="rId11"/>
    <p:sldId id="271" r:id="rId12"/>
    <p:sldId id="266" r:id="rId13"/>
    <p:sldId id="265" r:id="rId14"/>
    <p:sldId id="267" r:id="rId15"/>
    <p:sldId id="270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1A002D-5B92-954B-A989-DD3DE1CC3E55}" v="26" dt="2022-12-15T02:59:42.6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67"/>
    <p:restoredTop sz="96327"/>
  </p:normalViewPr>
  <p:slideViewPr>
    <p:cSldViewPr snapToGrid="0">
      <p:cViewPr varScale="1">
        <p:scale>
          <a:sx n="110" d="100"/>
          <a:sy n="110" d="100"/>
        </p:scale>
        <p:origin x="176" y="2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imoor Sohail" userId="cda04041-9921-4ebc-9388-7ddd0c0c20a0" providerId="ADAL" clId="{B91A002D-5B92-954B-A989-DD3DE1CC3E55}"/>
    <pc:docChg chg="addSld modSld">
      <pc:chgData name="Taimoor Sohail" userId="cda04041-9921-4ebc-9388-7ddd0c0c20a0" providerId="ADAL" clId="{B91A002D-5B92-954B-A989-DD3DE1CC3E55}" dt="2022-12-15T02:59:42.629" v="10" actId="14826"/>
      <pc:docMkLst>
        <pc:docMk/>
      </pc:docMkLst>
      <pc:sldChg chg="modSp">
        <pc:chgData name="Taimoor Sohail" userId="cda04041-9921-4ebc-9388-7ddd0c0c20a0" providerId="ADAL" clId="{B91A002D-5B92-954B-A989-DD3DE1CC3E55}" dt="2022-12-15T02:59:42.629" v="10" actId="14826"/>
        <pc:sldMkLst>
          <pc:docMk/>
          <pc:sldMk cId="1060848849" sldId="264"/>
        </pc:sldMkLst>
        <pc:picChg chg="mod">
          <ac:chgData name="Taimoor Sohail" userId="cda04041-9921-4ebc-9388-7ddd0c0c20a0" providerId="ADAL" clId="{B91A002D-5B92-954B-A989-DD3DE1CC3E55}" dt="2022-12-15T02:59:42.629" v="10" actId="14826"/>
          <ac:picMkLst>
            <pc:docMk/>
            <pc:sldMk cId="1060848849" sldId="264"/>
            <ac:picMk id="7" creationId="{ED3A99EB-70DD-2216-79A3-F9676B970B75}"/>
          </ac:picMkLst>
        </pc:picChg>
      </pc:sldChg>
      <pc:sldChg chg="modSp add mod">
        <pc:chgData name="Taimoor Sohail" userId="cda04041-9921-4ebc-9388-7ddd0c0c20a0" providerId="ADAL" clId="{B91A002D-5B92-954B-A989-DD3DE1CC3E55}" dt="2022-12-15T02:57:39.043" v="9" actId="20577"/>
        <pc:sldMkLst>
          <pc:docMk/>
          <pc:sldMk cId="4241348552" sldId="273"/>
        </pc:sldMkLst>
        <pc:spChg chg="mod">
          <ac:chgData name="Taimoor Sohail" userId="cda04041-9921-4ebc-9388-7ddd0c0c20a0" providerId="ADAL" clId="{B91A002D-5B92-954B-A989-DD3DE1CC3E55}" dt="2022-12-15T02:57:39.043" v="9" actId="20577"/>
          <ac:spMkLst>
            <pc:docMk/>
            <pc:sldMk cId="4241348552" sldId="273"/>
            <ac:spMk id="2" creationId="{4B326B99-8B07-6F7C-DDB8-6C1FF3942241}"/>
          </ac:spMkLst>
        </pc:spChg>
        <pc:picChg chg="mod">
          <ac:chgData name="Taimoor Sohail" userId="cda04041-9921-4ebc-9388-7ddd0c0c20a0" providerId="ADAL" clId="{B91A002D-5B92-954B-A989-DD3DE1CC3E55}" dt="2022-12-15T02:57:22.183" v="1" actId="14826"/>
          <ac:picMkLst>
            <pc:docMk/>
            <pc:sldMk cId="4241348552" sldId="273"/>
            <ac:picMk id="7" creationId="{ED3A99EB-70DD-2216-79A3-F9676B970B7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3CACA-5FEE-DCB9-840F-B01F504CD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5EE240-A52E-BF92-8C10-50EB155631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EA92F-F19C-BAD4-86C0-C47C3F88F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EF8D0-0FC3-F13A-0A94-A43B6C134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5A5D4-223D-181D-AB78-9E9665B1A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47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C4EAB-D822-012C-A9DA-C499C0877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036C1D-E942-D9B0-5D98-A781622DB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83562-8330-C6DA-6DE0-E0BD1A87E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E3B92-4110-3D05-B3E9-3937B898D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AB214-3734-61F0-19CF-8624122F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5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B61CF0-09E4-5255-EBEF-985645971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440A4-4C91-CBE5-7C33-14C8AF96B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6CF48-7BAD-282D-E5A8-026F283D1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4405-65CD-3BB5-0DE5-29B253AE1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D55A5-88E3-5C59-1923-832C1AD7B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3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A3AE2-5AA1-5ACC-6A30-1F771E958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52E8E-13B0-654A-691F-B3A0B117D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A2A55-8B5B-1927-641D-23AE5D036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EC979-6C86-5FD5-D55E-89257A3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02D6B-2FCE-FD88-B234-84086F61D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45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22EF5-B3F4-5C08-376D-7ADFDEA0C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E45DF-A241-4F31-80F7-4EE2CD06E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31F6F-4F88-F8A9-813F-2F507DDB5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E8F42-7B9F-FF55-137B-A4637014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7C545-7816-008C-F941-90C5C447E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655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FED11-F095-7C50-298F-94C82F4B8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97373-3CFB-B87B-7D9D-B131FBE7F6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F965A9-0148-0829-4DF8-222491933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99BC5A-2486-1805-7000-460BCCF2D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82FC05-4ADB-1A41-AD85-256A2F01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58A3B9-85AE-E48F-2CC5-867EE4A66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13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CA22F-9972-7373-4D98-B2C96CCBA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C8E23-B599-42F6-DC0E-D82A2DE8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30C6C4-0E7E-8163-7F1B-E3741AB790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760DE7-51B3-8BBC-C7C7-D96BC2B89E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1CD314-A15F-9F4C-DE47-33623EE13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A3488D-3668-6707-3623-713C3F17E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EBA89F-DBC8-050F-55EF-F13EB13EB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47EA16-BCD7-3AC2-2E47-9BE899BEC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463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12414-3E0A-9ABB-EA19-EBD25B3AA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3AC59D-64F7-CB79-7B7A-F265E92CB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B034A4-C049-0BD7-9EB2-0BDEBFCC0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B403F3-4116-37BF-1161-9276DED57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046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0A8A9F-E934-01E7-804D-B2F57FF11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55194F-2D7C-54AF-6073-FAA92D58E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7ACF9-CB40-CF5D-661F-EBDDC93A3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28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A6FF7-C275-4AB6-D9EE-F2C97BD43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DBF3A-3DE4-8601-D357-7F28B520C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9D2FA-329E-7563-2372-05F1EAE98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E0AEA-045D-1924-7EEA-C2D5D2374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16F819-914C-E43F-BC85-5A32D849A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6459E8-F8FF-8677-EFB8-715F33123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93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C2BD5-DE56-1D01-F2D7-3854D147C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792CB8-0F74-F7BE-0DE7-CB03F4718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2CD1F-CF11-459C-8D14-C4EB1658F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D6620-04B9-9978-1B6D-C705B283A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130C12-C554-69EE-30ED-8DA3208DF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B65A11-1DA6-7A26-1DFF-FED835CDA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591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16B6FB-C2C0-0F73-02DD-C78240FED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A7C97-9D6A-A178-5A3F-8C9049981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D1068-9CD6-B200-B0D4-39FF0CAF90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A1A3B-DFF6-C74C-80A8-78EC340FC447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73DD3-7F5C-EF80-71A8-8229F43886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D1EBA-FC2B-2805-362C-066C5955B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ED58B-DC96-4C44-9D0C-62E4E105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48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BB81C-CA84-42E5-316C-864B9E1E8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62162"/>
            <a:ext cx="9144000" cy="2387600"/>
          </a:xfrm>
        </p:spPr>
        <p:txBody>
          <a:bodyPr/>
          <a:lstStyle/>
          <a:p>
            <a:r>
              <a:rPr lang="en-US" dirty="0"/>
              <a:t>Validation of MTM Method against ACCESS-CM2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2A4CDD-61AC-7023-DB28-00A2DC2D6A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451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D3A99EB-70DD-2216-79A3-F9676B970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22339" y="1633351"/>
            <a:ext cx="12074537" cy="4859524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076D0A4-35E7-83BB-7729-C5D135A3E3FA}"/>
              </a:ext>
            </a:extLst>
          </p:cNvPr>
          <p:cNvSpPr txBox="1">
            <a:spLocks/>
          </p:cNvSpPr>
          <p:nvPr/>
        </p:nvSpPr>
        <p:spPr>
          <a:xfrm>
            <a:off x="901807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A[A==0] = </a:t>
            </a:r>
            <a:r>
              <a:rPr lang="en-US" dirty="0" err="1"/>
              <a:t>A.min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870373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26B99-8B07-6F7C-DDB8-6C1FF3942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 the resulting adjustment gets us close back to </a:t>
            </a:r>
            <a:r>
              <a:rPr lang="en-US" dirty="0" err="1"/>
              <a:t>Q_actual</a:t>
            </a:r>
            <a:r>
              <a:rPr lang="en-US" dirty="0"/>
              <a:t> (but not quite)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D3A99EB-70DD-2216-79A3-F9676B970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22392" y="1633351"/>
            <a:ext cx="11947214" cy="4859524"/>
          </a:xfrm>
        </p:spPr>
      </p:pic>
    </p:spTree>
    <p:extLst>
      <p:ext uri="{BB962C8B-B14F-4D97-AF65-F5344CB8AC3E}">
        <p14:creationId xmlns:p14="http://schemas.microsoft.com/office/powerpoint/2010/main" val="2971169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B77DA-A535-0623-DBBB-6B4D7DBB9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 the hood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8B364D4-4419-1731-B721-A99885CF4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973793"/>
              </p:ext>
            </p:extLst>
          </p:nvPr>
        </p:nvGraphicFramePr>
        <p:xfrm>
          <a:off x="730749" y="2517169"/>
          <a:ext cx="10730501" cy="2789786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626694">
                  <a:extLst>
                    <a:ext uri="{9D8B030D-6E8A-4147-A177-3AD203B41FA5}">
                      <a16:colId xmlns:a16="http://schemas.microsoft.com/office/drawing/2014/main" val="4130606260"/>
                    </a:ext>
                  </a:extLst>
                </a:gridCol>
                <a:gridCol w="3425858">
                  <a:extLst>
                    <a:ext uri="{9D8B030D-6E8A-4147-A177-3AD203B41FA5}">
                      <a16:colId xmlns:a16="http://schemas.microsoft.com/office/drawing/2014/main" val="2774589714"/>
                    </a:ext>
                  </a:extLst>
                </a:gridCol>
                <a:gridCol w="3349168">
                  <a:extLst>
                    <a:ext uri="{9D8B030D-6E8A-4147-A177-3AD203B41FA5}">
                      <a16:colId xmlns:a16="http://schemas.microsoft.com/office/drawing/2014/main" val="413112844"/>
                    </a:ext>
                  </a:extLst>
                </a:gridCol>
                <a:gridCol w="2328781">
                  <a:extLst>
                    <a:ext uri="{9D8B030D-6E8A-4147-A177-3AD203B41FA5}">
                      <a16:colId xmlns:a16="http://schemas.microsoft.com/office/drawing/2014/main" val="4099153869"/>
                    </a:ext>
                  </a:extLst>
                </a:gridCol>
              </a:tblGrid>
              <a:tr h="79111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Q_prior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Weights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Connectivity 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Scaling Factor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48351138"/>
                  </a:ext>
                </a:extLst>
              </a:tr>
              <a:tr h="1998676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 err="1">
                          <a:effectLst/>
                        </a:rPr>
                        <a:t>Q_actual</a:t>
                      </a:r>
                      <a:br>
                        <a:rPr lang="en-AU" sz="2000" u="none" strike="noStrike" dirty="0">
                          <a:effectLst/>
                        </a:rPr>
                      </a:br>
                      <a:r>
                        <a:rPr lang="en-AU" sz="2000" u="none" strike="noStrike" dirty="0">
                          <a:effectLst/>
                        </a:rPr>
                        <a:t>+5W/m2</a:t>
                      </a:r>
                      <a:br>
                        <a:rPr lang="en-AU" sz="2000" u="none" strike="noStrike" dirty="0">
                          <a:effectLst/>
                        </a:rPr>
                      </a:br>
                      <a:r>
                        <a:rPr lang="en-AU" sz="2000" u="none" strike="noStrike" dirty="0">
                          <a:effectLst/>
                        </a:rPr>
                        <a:t>-0.5mm/day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21" marR="3321" marT="33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 err="1">
                          <a:effectLst/>
                        </a:rPr>
                        <a:t>np.sqrt</a:t>
                      </a:r>
                      <a:r>
                        <a:rPr lang="en-AU" sz="2000" u="none" strike="noStrike" dirty="0">
                          <a:effectLst/>
                        </a:rPr>
                        <a:t>(</a:t>
                      </a:r>
                      <a:r>
                        <a:rPr lang="en-AU" sz="2000" u="none" strike="noStrike" dirty="0" err="1">
                          <a:effectLst/>
                        </a:rPr>
                        <a:t>areanorming</a:t>
                      </a:r>
                      <a:r>
                        <a:rPr lang="en-AU" sz="2000" u="none" strike="noStrike" dirty="0">
                          <a:effectLst/>
                        </a:rPr>
                        <a:t>/A_2); A2[A2==0] = 10**-14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21" marR="3321" marT="33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>
                          <a:effectLst/>
                        </a:rPr>
                        <a:t>Adjacent Basins, </a:t>
                      </a:r>
                      <a:br>
                        <a:rPr lang="en-AU" sz="2000" u="none" strike="noStrike" dirty="0">
                          <a:effectLst/>
                        </a:rPr>
                      </a:br>
                      <a:r>
                        <a:rPr lang="en-AU" sz="2000" u="none" strike="noStrike" dirty="0">
                          <a:effectLst/>
                        </a:rPr>
                        <a:t>All T/S classes allowed to mix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21" marR="3321" marT="33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>
                          <a:effectLst/>
                        </a:rPr>
                        <a:t>beta/alpha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3321" marR="3321" marT="3321" marB="0" anchor="ctr"/>
                </a:tc>
                <a:extLst>
                  <a:ext uri="{0D108BD9-81ED-4DB2-BD59-A6C34878D82A}">
                    <a16:rowId xmlns:a16="http://schemas.microsoft.com/office/drawing/2014/main" val="648544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7209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63C16-0C95-DB88-CA2E-60709609C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9477C-0352-4448-DA8A-ABD3DFE38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841" y="2506662"/>
            <a:ext cx="10515600" cy="2403541"/>
          </a:xfrm>
        </p:spPr>
        <p:txBody>
          <a:bodyPr/>
          <a:lstStyle/>
          <a:p>
            <a:r>
              <a:rPr lang="en-US" dirty="0"/>
              <a:t>Given a closed heat/FW budget and applying the actual heat/FW fluxes, the model closes. ✅</a:t>
            </a:r>
          </a:p>
          <a:p>
            <a:r>
              <a:rPr lang="en-US" dirty="0"/>
              <a:t>The resulting transports are realistic ✅ (needs further validation)</a:t>
            </a:r>
          </a:p>
          <a:p>
            <a:r>
              <a:rPr lang="en-US" dirty="0"/>
              <a:t>If we provide a </a:t>
            </a:r>
            <a:r>
              <a:rPr lang="en-US" dirty="0" err="1"/>
              <a:t>Q_prior</a:t>
            </a:r>
            <a:r>
              <a:rPr lang="en-US" dirty="0"/>
              <a:t> that’s been ‘nudged’ away from the actual heat/FW fluxes, the model reverts to the actual fluxes. ✅-</a:t>
            </a:r>
            <a:r>
              <a:rPr lang="en-US" dirty="0" err="1"/>
              <a:t>ish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316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70B2-6548-EED4-4D1B-10D88BA18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</a:t>
            </a:r>
            <a:r>
              <a:rPr lang="en-US" dirty="0" err="1"/>
              <a:t>Q_prior</a:t>
            </a:r>
            <a:r>
              <a:rPr lang="en-US" dirty="0"/>
              <a:t>=0, we get an ‘excess heat/FW flux’ estimate (n=7)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2F5463-3DA8-5EC7-CED7-897BC2C83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83" y="1690688"/>
            <a:ext cx="11727229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75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70B2-6548-EED4-4D1B-10D88BA18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</a:t>
            </a:r>
            <a:r>
              <a:rPr lang="en-US" dirty="0" err="1"/>
              <a:t>Q_prior</a:t>
            </a:r>
            <a:r>
              <a:rPr lang="en-US" dirty="0"/>
              <a:t>=0, we get an ‘excess heat/FW flux’ estimate (n=4)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AAD85C33-05F2-EC6A-4308-889455669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74" y="1757238"/>
            <a:ext cx="11564710" cy="473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85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B77DA-A535-0623-DBBB-6B4D7DBB9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 the hood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8B364D4-4419-1731-B721-A99885CF4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077071"/>
              </p:ext>
            </p:extLst>
          </p:nvPr>
        </p:nvGraphicFramePr>
        <p:xfrm>
          <a:off x="730749" y="2517169"/>
          <a:ext cx="10730501" cy="2789786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626694">
                  <a:extLst>
                    <a:ext uri="{9D8B030D-6E8A-4147-A177-3AD203B41FA5}">
                      <a16:colId xmlns:a16="http://schemas.microsoft.com/office/drawing/2014/main" val="4130606260"/>
                    </a:ext>
                  </a:extLst>
                </a:gridCol>
                <a:gridCol w="3425858">
                  <a:extLst>
                    <a:ext uri="{9D8B030D-6E8A-4147-A177-3AD203B41FA5}">
                      <a16:colId xmlns:a16="http://schemas.microsoft.com/office/drawing/2014/main" val="2774589714"/>
                    </a:ext>
                  </a:extLst>
                </a:gridCol>
                <a:gridCol w="3349168">
                  <a:extLst>
                    <a:ext uri="{9D8B030D-6E8A-4147-A177-3AD203B41FA5}">
                      <a16:colId xmlns:a16="http://schemas.microsoft.com/office/drawing/2014/main" val="413112844"/>
                    </a:ext>
                  </a:extLst>
                </a:gridCol>
                <a:gridCol w="2328781">
                  <a:extLst>
                    <a:ext uri="{9D8B030D-6E8A-4147-A177-3AD203B41FA5}">
                      <a16:colId xmlns:a16="http://schemas.microsoft.com/office/drawing/2014/main" val="4099153869"/>
                    </a:ext>
                  </a:extLst>
                </a:gridCol>
              </a:tblGrid>
              <a:tr h="79111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Q_prior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Weights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Connectivity 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Scaling Factor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48351138"/>
                  </a:ext>
                </a:extLst>
              </a:tr>
              <a:tr h="1998676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>
                          <a:effectLst/>
                        </a:rPr>
                        <a:t>0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21" marR="3321" marT="3321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u="none" strike="noStrike" dirty="0" err="1">
                          <a:effectLst/>
                        </a:rPr>
                        <a:t>np.sqrt</a:t>
                      </a:r>
                      <a:r>
                        <a:rPr lang="en-AU" sz="2000" u="none" strike="noStrike" dirty="0">
                          <a:effectLst/>
                        </a:rPr>
                        <a:t>(</a:t>
                      </a:r>
                      <a:r>
                        <a:rPr lang="en-AU" sz="2000" u="none" strike="noStrike" dirty="0" err="1">
                          <a:effectLst/>
                        </a:rPr>
                        <a:t>areanorming</a:t>
                      </a:r>
                      <a:r>
                        <a:rPr lang="en-AU" sz="2000" u="none" strike="noStrike" dirty="0">
                          <a:effectLst/>
                        </a:rPr>
                        <a:t>/A_2); A2[A2==0] = </a:t>
                      </a:r>
                      <a:r>
                        <a:rPr lang="en-AU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10^4 (n=7) </a:t>
                      </a:r>
                      <a:br>
                        <a:rPr lang="en-AU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AU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 10^2.1 (n=4)</a:t>
                      </a:r>
                    </a:p>
                  </a:txBody>
                  <a:tcPr marL="3321" marR="3321" marT="33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>
                          <a:effectLst/>
                        </a:rPr>
                        <a:t>Adjacent Basins, </a:t>
                      </a:r>
                      <a:br>
                        <a:rPr lang="en-AU" sz="2000" u="none" strike="noStrike" dirty="0">
                          <a:effectLst/>
                        </a:rPr>
                      </a:br>
                      <a:r>
                        <a:rPr lang="en-AU" sz="2000" u="none" strike="noStrike" dirty="0">
                          <a:effectLst/>
                        </a:rPr>
                        <a:t>All T/S classes allowed to mix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21" marR="3321" marT="33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>
                          <a:effectLst/>
                        </a:rPr>
                        <a:t>beta/alpha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3321" marR="3321" marT="3321" marB="0" anchor="ctr"/>
                </a:tc>
                <a:extLst>
                  <a:ext uri="{0D108BD9-81ED-4DB2-BD59-A6C34878D82A}">
                    <a16:rowId xmlns:a16="http://schemas.microsoft.com/office/drawing/2014/main" val="648544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3412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3F963-B613-AF61-9F08-8B13D65C5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177"/>
            <a:ext cx="10515600" cy="1325563"/>
          </a:xfrm>
        </p:spPr>
        <p:txBody>
          <a:bodyPr/>
          <a:lstStyle/>
          <a:p>
            <a:r>
              <a:rPr lang="en-US" dirty="0"/>
              <a:t>Given a set of </a:t>
            </a:r>
            <a:r>
              <a:rPr lang="en-US" dirty="0" err="1"/>
              <a:t>Q_priors</a:t>
            </a:r>
            <a:r>
              <a:rPr lang="en-US" dirty="0"/>
              <a:t>…</a:t>
            </a:r>
          </a:p>
        </p:txBody>
      </p:sp>
      <p:pic>
        <p:nvPicPr>
          <p:cNvPr id="7" name="Picture 6" descr="A picture containing compact disk, set, several&#10;&#10;Description automatically generated">
            <a:extLst>
              <a:ext uri="{FF2B5EF4-FFF2-40B4-BE49-F238E27FC236}">
                <a16:creationId xmlns:a16="http://schemas.microsoft.com/office/drawing/2014/main" id="{EB388A2E-974C-6D04-B68E-153E1393E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96" y="1386058"/>
            <a:ext cx="11840008" cy="501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179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6467A-6841-0179-78C0-91B8A06AB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10305"/>
            <a:ext cx="10515600" cy="1325563"/>
          </a:xfrm>
        </p:spPr>
        <p:txBody>
          <a:bodyPr/>
          <a:lstStyle/>
          <a:p>
            <a:r>
              <a:rPr lang="en-US" dirty="0"/>
              <a:t>The framework spits out </a:t>
            </a:r>
            <a:r>
              <a:rPr lang="en-US" dirty="0" err="1"/>
              <a:t>Q_adjust</a:t>
            </a:r>
            <a:r>
              <a:rPr lang="en-US" dirty="0"/>
              <a:t> that is zero-</a:t>
            </a:r>
            <a:r>
              <a:rPr lang="en-US" dirty="0" err="1"/>
              <a:t>ish</a:t>
            </a:r>
            <a:r>
              <a:rPr lang="en-US" dirty="0"/>
              <a:t> everywhere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640A3B-3C1E-E263-B51C-B03B582BF9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616" y="1449561"/>
            <a:ext cx="11638767" cy="4933825"/>
          </a:xfrm>
        </p:spPr>
      </p:pic>
    </p:spTree>
    <p:extLst>
      <p:ext uri="{BB962C8B-B14F-4D97-AF65-F5344CB8AC3E}">
        <p14:creationId xmlns:p14="http://schemas.microsoft.com/office/powerpoint/2010/main" val="3443807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B813-DEFF-1CCB-F786-66598D850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resulting </a:t>
            </a:r>
            <a:r>
              <a:rPr lang="en-US" dirty="0" err="1"/>
              <a:t>g_ij</a:t>
            </a:r>
            <a:r>
              <a:rPr lang="en-US" dirty="0"/>
              <a:t> matrix should describe the overturning in the model</a:t>
            </a:r>
          </a:p>
        </p:txBody>
      </p:sp>
      <p:pic>
        <p:nvPicPr>
          <p:cNvPr id="5" name="Content Placeholder 4" descr="A picture containing shoji, window, building&#10;&#10;Description automatically generated">
            <a:extLst>
              <a:ext uri="{FF2B5EF4-FFF2-40B4-BE49-F238E27FC236}">
                <a16:creationId xmlns:a16="http://schemas.microsoft.com/office/drawing/2014/main" id="{05EEE949-839B-4CBD-2C1D-C3161F3223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8371" y="1794802"/>
            <a:ext cx="6674823" cy="4832029"/>
          </a:xfrm>
        </p:spPr>
      </p:pic>
    </p:spTree>
    <p:extLst>
      <p:ext uri="{BB962C8B-B14F-4D97-AF65-F5344CB8AC3E}">
        <p14:creationId xmlns:p14="http://schemas.microsoft.com/office/powerpoint/2010/main" val="1816662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B813-DEFF-1CCB-F786-66598D850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resulting </a:t>
            </a:r>
            <a:r>
              <a:rPr lang="en-US" dirty="0" err="1"/>
              <a:t>g_ij</a:t>
            </a:r>
            <a:r>
              <a:rPr lang="en-US" dirty="0"/>
              <a:t> matrix should describe the overturning in the model</a:t>
            </a:r>
          </a:p>
        </p:txBody>
      </p:sp>
      <p:pic>
        <p:nvPicPr>
          <p:cNvPr id="7" name="Picture 6" descr="A picture containing text, indoor, dark, vector graphics&#10;&#10;Description automatically generated">
            <a:extLst>
              <a:ext uri="{FF2B5EF4-FFF2-40B4-BE49-F238E27FC236}">
                <a16:creationId xmlns:a16="http://schemas.microsoft.com/office/drawing/2014/main" id="{BC1997DE-7D2B-06F4-E117-200D910FF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739" y="2161760"/>
            <a:ext cx="5597061" cy="3337697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266E447-A76E-7840-562A-EF9FDB85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543050"/>
            <a:ext cx="4735530" cy="51775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6D763D-1309-732D-C177-B758376B2647}"/>
              </a:ext>
            </a:extLst>
          </p:cNvPr>
          <p:cNvSpPr txBox="1"/>
          <p:nvPr/>
        </p:nvSpPr>
        <p:spPr>
          <a:xfrm>
            <a:off x="6976153" y="6154220"/>
            <a:ext cx="441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*yet to be validated with actual ACCESS MOC</a:t>
            </a:r>
          </a:p>
        </p:txBody>
      </p:sp>
    </p:spTree>
    <p:extLst>
      <p:ext uri="{BB962C8B-B14F-4D97-AF65-F5344CB8AC3E}">
        <p14:creationId xmlns:p14="http://schemas.microsoft.com/office/powerpoint/2010/main" val="1182903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B77DA-A535-0623-DBBB-6B4D7DBB9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 the hood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8B364D4-4419-1731-B721-A99885CF4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3190361"/>
              </p:ext>
            </p:extLst>
          </p:nvPr>
        </p:nvGraphicFramePr>
        <p:xfrm>
          <a:off x="730749" y="2517169"/>
          <a:ext cx="10730501" cy="2789786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626694">
                  <a:extLst>
                    <a:ext uri="{9D8B030D-6E8A-4147-A177-3AD203B41FA5}">
                      <a16:colId xmlns:a16="http://schemas.microsoft.com/office/drawing/2014/main" val="4130606260"/>
                    </a:ext>
                  </a:extLst>
                </a:gridCol>
                <a:gridCol w="3425858">
                  <a:extLst>
                    <a:ext uri="{9D8B030D-6E8A-4147-A177-3AD203B41FA5}">
                      <a16:colId xmlns:a16="http://schemas.microsoft.com/office/drawing/2014/main" val="2774589714"/>
                    </a:ext>
                  </a:extLst>
                </a:gridCol>
                <a:gridCol w="3349168">
                  <a:extLst>
                    <a:ext uri="{9D8B030D-6E8A-4147-A177-3AD203B41FA5}">
                      <a16:colId xmlns:a16="http://schemas.microsoft.com/office/drawing/2014/main" val="413112844"/>
                    </a:ext>
                  </a:extLst>
                </a:gridCol>
                <a:gridCol w="2328781">
                  <a:extLst>
                    <a:ext uri="{9D8B030D-6E8A-4147-A177-3AD203B41FA5}">
                      <a16:colId xmlns:a16="http://schemas.microsoft.com/office/drawing/2014/main" val="4099153869"/>
                    </a:ext>
                  </a:extLst>
                </a:gridCol>
              </a:tblGrid>
              <a:tr h="79111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Q_prior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Weights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Connectivity 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Scaling Factor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48351138"/>
                  </a:ext>
                </a:extLst>
              </a:tr>
              <a:tr h="1998676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 err="1">
                          <a:effectLst/>
                        </a:rPr>
                        <a:t>Q_actual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21" marR="3321" marT="33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 err="1">
                          <a:effectLst/>
                        </a:rPr>
                        <a:t>np.sqrt</a:t>
                      </a:r>
                      <a:r>
                        <a:rPr lang="en-AU" sz="2000" u="none" strike="noStrike" dirty="0">
                          <a:effectLst/>
                        </a:rPr>
                        <a:t>(</a:t>
                      </a:r>
                      <a:r>
                        <a:rPr lang="en-AU" sz="2000" u="none" strike="noStrike" dirty="0" err="1">
                          <a:effectLst/>
                        </a:rPr>
                        <a:t>areanorming</a:t>
                      </a:r>
                      <a:r>
                        <a:rPr lang="en-AU" sz="2000" u="none" strike="noStrike" dirty="0">
                          <a:effectLst/>
                        </a:rPr>
                        <a:t>/A_2); A2[A2==0] = 10**-14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21" marR="3321" marT="33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>
                          <a:effectLst/>
                        </a:rPr>
                        <a:t>Adjacent Basins, </a:t>
                      </a:r>
                      <a:br>
                        <a:rPr lang="en-AU" sz="2000" u="none" strike="noStrike" dirty="0">
                          <a:effectLst/>
                        </a:rPr>
                      </a:br>
                      <a:r>
                        <a:rPr lang="en-AU" sz="2000" u="none" strike="noStrike" dirty="0">
                          <a:effectLst/>
                        </a:rPr>
                        <a:t>All T/S classes allowed to mix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21" marR="3321" marT="33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000" u="none" strike="noStrike" dirty="0">
                          <a:effectLst/>
                        </a:rPr>
                        <a:t>beta/alpha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3321" marR="3321" marT="3321" marB="0" anchor="ctr"/>
                </a:tc>
                <a:extLst>
                  <a:ext uri="{0D108BD9-81ED-4DB2-BD59-A6C34878D82A}">
                    <a16:rowId xmlns:a16="http://schemas.microsoft.com/office/drawing/2014/main" val="648544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180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26B99-8B07-6F7C-DDB8-6C1FF3942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the </a:t>
            </a:r>
            <a:r>
              <a:rPr lang="en-US" dirty="0" err="1"/>
              <a:t>Q_actual</a:t>
            </a:r>
            <a:r>
              <a:rPr lang="en-US" dirty="0"/>
              <a:t> is nudged by some constant heat/FW flux…</a:t>
            </a:r>
          </a:p>
        </p:txBody>
      </p:sp>
      <p:pic>
        <p:nvPicPr>
          <p:cNvPr id="7" name="Content Placeholder 6" descr="A picture containing text, several&#10;&#10;Description automatically generated">
            <a:extLst>
              <a:ext uri="{FF2B5EF4-FFF2-40B4-BE49-F238E27FC236}">
                <a16:creationId xmlns:a16="http://schemas.microsoft.com/office/drawing/2014/main" id="{ED3A99EB-70DD-2216-79A3-F9676B970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730" y="1633351"/>
            <a:ext cx="12074539" cy="4859524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0CD89B2-7C63-B483-5B2B-8BEB6DF99545}"/>
              </a:ext>
            </a:extLst>
          </p:cNvPr>
          <p:cNvSpPr/>
          <p:nvPr/>
        </p:nvSpPr>
        <p:spPr>
          <a:xfrm>
            <a:off x="3590185" y="1690687"/>
            <a:ext cx="7069464" cy="480218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1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26B99-8B07-6F7C-DDB8-6C1FF3942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A[A==0] = 10^-14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D3A99EB-70DD-2216-79A3-F9676B970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22338" y="1633351"/>
            <a:ext cx="12074539" cy="4859524"/>
          </a:xfrm>
        </p:spPr>
      </p:pic>
    </p:spTree>
    <p:extLst>
      <p:ext uri="{BB962C8B-B14F-4D97-AF65-F5344CB8AC3E}">
        <p14:creationId xmlns:p14="http://schemas.microsoft.com/office/powerpoint/2010/main" val="1060848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26B99-8B07-6F7C-DDB8-6C1FF3942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A2@x==b2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D3A99EB-70DD-2216-79A3-F9676B970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22338" y="1633351"/>
            <a:ext cx="12074539" cy="4859524"/>
          </a:xfrm>
        </p:spPr>
      </p:pic>
    </p:spTree>
    <p:extLst>
      <p:ext uri="{BB962C8B-B14F-4D97-AF65-F5344CB8AC3E}">
        <p14:creationId xmlns:p14="http://schemas.microsoft.com/office/powerpoint/2010/main" val="4241348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1285</TotalTime>
  <Words>392</Words>
  <Application>Microsoft Macintosh PowerPoint</Application>
  <PresentationFormat>Widescreen</PresentationFormat>
  <Paragraphs>44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Helvetica</vt:lpstr>
      <vt:lpstr>Menlo</vt:lpstr>
      <vt:lpstr>Office Theme</vt:lpstr>
      <vt:lpstr>Validation of MTM Method against ACCESS-CM2</vt:lpstr>
      <vt:lpstr>Given a set of Q_priors…</vt:lpstr>
      <vt:lpstr>The framework spits out Q_adjust that is zero-ish everywhere</vt:lpstr>
      <vt:lpstr>The resulting g_ij matrix should describe the overturning in the model</vt:lpstr>
      <vt:lpstr>The resulting g_ij matrix should describe the overturning in the model</vt:lpstr>
      <vt:lpstr>Under the hood</vt:lpstr>
      <vt:lpstr>If the Q_actual is nudged by some constant heat/FW flux…</vt:lpstr>
      <vt:lpstr>A[A==0] = 10^-14</vt:lpstr>
      <vt:lpstr>A2@x==b2</vt:lpstr>
      <vt:lpstr>PowerPoint Presentation</vt:lpstr>
      <vt:lpstr>… the resulting adjustment gets us close back to Q_actual (but not quite)</vt:lpstr>
      <vt:lpstr>Under the hood</vt:lpstr>
      <vt:lpstr>Validation</vt:lpstr>
      <vt:lpstr>When Q_prior=0, we get an ‘excess heat/FW flux’ estimate (n=7)</vt:lpstr>
      <vt:lpstr>When Q_prior=0, we get an ‘excess heat/FW flux’ estimate (n=4)</vt:lpstr>
      <vt:lpstr>Under the hood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Taimoor Sohail</dc:creator>
  <cp:lastModifiedBy>Taimoor Sohail</cp:lastModifiedBy>
  <cp:revision>1</cp:revision>
  <cp:lastPrinted>2022-12-15T00:14:45Z</cp:lastPrinted>
  <dcterms:created xsi:type="dcterms:W3CDTF">2022-12-14T05:19:32Z</dcterms:created>
  <dcterms:modified xsi:type="dcterms:W3CDTF">2022-12-15T02:59:52Z</dcterms:modified>
</cp:coreProperties>
</file>

<file path=docProps/thumbnail.jpeg>
</file>